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0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4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3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54A3-3615-401E-A18A-8F88AF0E9A3D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A591-5C45-477D-B985-0A0F7AB8B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6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Financial instability in football: problems and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22688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Stefan Szymanski</a:t>
            </a:r>
          </a:p>
          <a:p>
            <a:r>
              <a:rPr lang="en-US" dirty="0" smtClean="0"/>
              <a:t>University of Michigan</a:t>
            </a:r>
          </a:p>
          <a:p>
            <a:endParaRPr lang="en-US" dirty="0"/>
          </a:p>
          <a:p>
            <a:pPr fontAlgn="base"/>
            <a:r>
              <a:rPr lang="es-ES" b="1" dirty="0"/>
              <a:t>Primera Conferencia </a:t>
            </a:r>
            <a:r>
              <a:rPr lang="es-ES" b="1" dirty="0" err="1"/>
              <a:t>Ernest</a:t>
            </a:r>
            <a:r>
              <a:rPr lang="es-ES" b="1" dirty="0"/>
              <a:t> </a:t>
            </a:r>
            <a:r>
              <a:rPr lang="es-ES" b="1" dirty="0" err="1"/>
              <a:t>Lluch</a:t>
            </a:r>
            <a:r>
              <a:rPr lang="es-ES" b="1" dirty="0"/>
              <a:t> de Economía y Fútbol</a:t>
            </a:r>
          </a:p>
          <a:p>
            <a:pPr fontAlgn="base"/>
            <a:r>
              <a:rPr lang="es-ES" dirty="0"/>
              <a:t>El impacto de la crisis en el fútbol. Estrategias </a:t>
            </a:r>
            <a:r>
              <a:rPr lang="es-ES" dirty="0" smtClean="0"/>
              <a:t>adaptativas</a:t>
            </a:r>
          </a:p>
          <a:p>
            <a:pPr fontAlgn="base"/>
            <a:endParaRPr lang="es-ES" dirty="0"/>
          </a:p>
          <a:p>
            <a:pPr fontAlgn="base"/>
            <a:r>
              <a:rPr lang="es-ES" dirty="0" smtClean="0"/>
              <a:t>June 17 2013, Barcelona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theory of contests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 professional marathon runners with a cash prize for winning</a:t>
            </a:r>
          </a:p>
          <a:p>
            <a:endParaRPr lang="en-US" dirty="0" smtClean="0"/>
          </a:p>
          <a:p>
            <a:r>
              <a:rPr lang="en-US" dirty="0" smtClean="0"/>
              <a:t>The harder you try the more likely you are to win</a:t>
            </a:r>
          </a:p>
          <a:p>
            <a:endParaRPr lang="en-US" dirty="0"/>
          </a:p>
          <a:p>
            <a:r>
              <a:rPr lang="en-US" dirty="0" smtClean="0"/>
              <a:t>Effort is not zero, and there is only one winner</a:t>
            </a:r>
          </a:p>
          <a:p>
            <a:endParaRPr lang="en-US" dirty="0" smtClean="0"/>
          </a:p>
          <a:p>
            <a:r>
              <a:rPr lang="en-US" dirty="0" smtClean="0"/>
              <a:t>The expected return to winning may be positive on average, but in every race only the winner gets a positive return (= prize – effort), everyone else made a loss (= - effort)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Result: most of the time most of the runners make losses, but it is still rational for them to enter the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Contests and football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and relegation: a penalty for losing as well as a prize for winning</a:t>
            </a:r>
          </a:p>
          <a:p>
            <a:endParaRPr lang="en-US" dirty="0"/>
          </a:p>
          <a:p>
            <a:r>
              <a:rPr lang="en-US" dirty="0" smtClean="0"/>
              <a:t>Short-termism: managers prepared to risk all before they are sacked</a:t>
            </a:r>
          </a:p>
          <a:p>
            <a:endParaRPr lang="en-US" dirty="0"/>
          </a:p>
          <a:p>
            <a:r>
              <a:rPr lang="en-US" dirty="0" smtClean="0"/>
              <a:t>Too big to fail: clubs always bailed out</a:t>
            </a:r>
          </a:p>
          <a:p>
            <a:endParaRPr lang="en-US" dirty="0" smtClean="0"/>
          </a:p>
          <a:p>
            <a:r>
              <a:rPr lang="en-US" dirty="0" smtClean="0"/>
              <a:t>Result: chronic financial losses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instability and survival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Financial crises are endless</a:t>
            </a:r>
          </a:p>
          <a:p>
            <a:endParaRPr lang="en-US" dirty="0" smtClean="0"/>
          </a:p>
          <a:p>
            <a:r>
              <a:rPr lang="en-GB" dirty="0" smtClean="0"/>
              <a:t>Spain - during the 1980s Spanish clubs owed large sums to the tax authorities that they were unable to pay, leading to a government mandated restructuring in 1990 following the Ley del </a:t>
            </a:r>
            <a:r>
              <a:rPr lang="en-GB" dirty="0" err="1" smtClean="0"/>
              <a:t>Deporte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England- </a:t>
            </a:r>
            <a:r>
              <a:rPr lang="en-GB" dirty="0"/>
              <a:t>between 1982 and 1986 there were ten cases where clubs underwent court procedures relating to insolvency- twice in the case of Wolverhampton Wanderers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France </a:t>
            </a:r>
            <a:r>
              <a:rPr lang="en-GB" dirty="0"/>
              <a:t>-St. Etienne (1982), Bordeaux (1990-91), and Marseille (1993</a:t>
            </a:r>
            <a:r>
              <a:rPr lang="en-GB" dirty="0" smtClean="0"/>
              <a:t>)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Italy </a:t>
            </a:r>
            <a:r>
              <a:rPr lang="en-GB" dirty="0"/>
              <a:t>– “bankruptcies have been common in the lower leagues since the 1970s…In 1993…six teams were excluded from </a:t>
            </a:r>
            <a:r>
              <a:rPr lang="en-GB" dirty="0" err="1"/>
              <a:t>Serie</a:t>
            </a:r>
            <a:r>
              <a:rPr lang="en-GB" dirty="0"/>
              <a:t> C1 alone due to financial irregularities”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Germany – </a:t>
            </a:r>
            <a:r>
              <a:rPr lang="en-US" dirty="0" err="1" smtClean="0"/>
              <a:t>Borussia</a:t>
            </a:r>
            <a:r>
              <a:rPr lang="en-US" dirty="0" smtClean="0"/>
              <a:t> Dortmund bailed out by Bayern Munich in 2002; </a:t>
            </a:r>
            <a:r>
              <a:rPr lang="en-US" dirty="0" err="1" smtClean="0"/>
              <a:t>Schalke</a:t>
            </a:r>
            <a:r>
              <a:rPr lang="en-US" dirty="0" smtClean="0"/>
              <a:t> 04, Kaiserslautern in mid 2000s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6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instability and survival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crises are endless…but the clubs always survive</a:t>
            </a:r>
          </a:p>
          <a:p>
            <a:endParaRPr lang="en-US" dirty="0" smtClean="0"/>
          </a:p>
          <a:p>
            <a:r>
              <a:rPr lang="en-US" dirty="0" smtClean="0"/>
              <a:t>10 clubs founded La </a:t>
            </a:r>
            <a:r>
              <a:rPr lang="en-US" dirty="0" err="1" smtClean="0"/>
              <a:t>Liga</a:t>
            </a:r>
            <a:r>
              <a:rPr lang="en-US" dirty="0" smtClean="0"/>
              <a:t> in 1929</a:t>
            </a:r>
          </a:p>
          <a:p>
            <a:pPr lvl="1"/>
            <a:r>
              <a:rPr lang="en-US" dirty="0" smtClean="0"/>
              <a:t>6 still in La </a:t>
            </a:r>
            <a:r>
              <a:rPr lang="en-US" dirty="0" err="1" smtClean="0"/>
              <a:t>Liga</a:t>
            </a:r>
            <a:r>
              <a:rPr lang="en-US" dirty="0" smtClean="0"/>
              <a:t> (</a:t>
            </a:r>
            <a:r>
              <a:rPr lang="en-US" dirty="0" err="1" smtClean="0"/>
              <a:t>Barca</a:t>
            </a:r>
            <a:r>
              <a:rPr lang="en-US" dirty="0" smtClean="0"/>
              <a:t>, Athletic, </a:t>
            </a:r>
            <a:r>
              <a:rPr lang="en-US" dirty="0" err="1" smtClean="0"/>
              <a:t>Atletico</a:t>
            </a:r>
            <a:r>
              <a:rPr lang="en-US" dirty="0" smtClean="0"/>
              <a:t>, </a:t>
            </a:r>
            <a:r>
              <a:rPr lang="en-US" dirty="0" err="1" smtClean="0"/>
              <a:t>Espanyol</a:t>
            </a:r>
            <a:r>
              <a:rPr lang="en-US" dirty="0" smtClean="0"/>
              <a:t>, RM, Real </a:t>
            </a:r>
            <a:r>
              <a:rPr lang="en-US" dirty="0" err="1" smtClean="0"/>
              <a:t>Sociedad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in 3</a:t>
            </a:r>
            <a:r>
              <a:rPr lang="en-US" baseline="30000" dirty="0" smtClean="0"/>
              <a:t>rd</a:t>
            </a:r>
            <a:r>
              <a:rPr lang="en-US" dirty="0" smtClean="0"/>
              <a:t> level (Racing Santander and Real Union)</a:t>
            </a:r>
          </a:p>
          <a:p>
            <a:pPr lvl="1"/>
            <a:r>
              <a:rPr lang="en-US" dirty="0" smtClean="0"/>
              <a:t>2 in 4</a:t>
            </a:r>
            <a:r>
              <a:rPr lang="en-US" baseline="30000" dirty="0" smtClean="0"/>
              <a:t>th</a:t>
            </a:r>
            <a:r>
              <a:rPr lang="en-US" dirty="0" smtClean="0"/>
              <a:t> level (Arenas, CE Europa)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74 clubs in the top divisions in England, France, Italy and Spain in 1950</a:t>
            </a:r>
          </a:p>
          <a:p>
            <a:pPr lvl="1"/>
            <a:r>
              <a:rPr lang="en-US" dirty="0" smtClean="0"/>
              <a:t>72 still exist</a:t>
            </a:r>
          </a:p>
          <a:p>
            <a:pPr lvl="1"/>
            <a:r>
              <a:rPr lang="en-US" dirty="0" smtClean="0"/>
              <a:t>2 French clubs disbanded (one in 1965, one in 1970)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0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they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investors always want to buy a bankrupt club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Prestige </a:t>
            </a:r>
          </a:p>
          <a:p>
            <a:pPr lvl="2"/>
            <a:r>
              <a:rPr lang="en-US" dirty="0" smtClean="0"/>
              <a:t>Publicity</a:t>
            </a:r>
          </a:p>
          <a:p>
            <a:pPr lvl="2"/>
            <a:r>
              <a:rPr lang="en-US" dirty="0" smtClean="0"/>
              <a:t>Excitement (gambling)</a:t>
            </a:r>
          </a:p>
          <a:p>
            <a:pPr lvl="2"/>
            <a:endParaRPr lang="en-US" dirty="0"/>
          </a:p>
          <a:p>
            <a:r>
              <a:rPr lang="en-US" dirty="0" smtClean="0"/>
              <a:t>Football clubs represent social capital</a:t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dirty="0" smtClean="0"/>
              <a:t>Football fans vote</a:t>
            </a:r>
          </a:p>
          <a:p>
            <a:pPr lvl="2"/>
            <a:r>
              <a:rPr lang="en-US" dirty="0" smtClean="0"/>
              <a:t>Local government subsidies usually feasible</a:t>
            </a:r>
          </a:p>
          <a:p>
            <a:pPr lvl="2"/>
            <a:r>
              <a:rPr lang="en-US" dirty="0" smtClean="0"/>
              <a:t>Debts are not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5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Debts are not large???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Spanish clubs said to owe €1.3 billion in back taxes</a:t>
            </a:r>
          </a:p>
          <a:p>
            <a:endParaRPr lang="en-US" dirty="0" smtClean="0"/>
          </a:p>
          <a:p>
            <a:r>
              <a:rPr lang="en-US" dirty="0" smtClean="0"/>
              <a:t>Annual football club income around </a:t>
            </a:r>
            <a:r>
              <a:rPr lang="en-US" dirty="0" smtClean="0"/>
              <a:t>€2 billion</a:t>
            </a:r>
          </a:p>
          <a:p>
            <a:endParaRPr lang="en-US" dirty="0" smtClean="0"/>
          </a:p>
          <a:p>
            <a:r>
              <a:rPr lang="en-US" dirty="0" smtClean="0"/>
              <a:t>Spain GDP about €1,100 billion</a:t>
            </a:r>
          </a:p>
          <a:p>
            <a:endParaRPr lang="en-US" dirty="0" smtClean="0"/>
          </a:p>
          <a:p>
            <a:r>
              <a:rPr lang="en-US" dirty="0" smtClean="0"/>
              <a:t>Total Spanish government debt </a:t>
            </a:r>
            <a:r>
              <a:rPr lang="en-US" dirty="0" smtClean="0"/>
              <a:t>€959 billion</a:t>
            </a:r>
          </a:p>
          <a:p>
            <a:endParaRPr lang="en-US" dirty="0" smtClean="0"/>
          </a:p>
          <a:p>
            <a:r>
              <a:rPr lang="en-US" dirty="0" smtClean="0"/>
              <a:t>Expected bail out of Spanish banking system €100 billion</a:t>
            </a:r>
          </a:p>
          <a:p>
            <a:endParaRPr lang="en-US" dirty="0" smtClean="0"/>
          </a:p>
          <a:p>
            <a:r>
              <a:rPr lang="en-US" dirty="0" smtClean="0"/>
              <a:t>€28 per citizen would be enough to write off the football debt…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2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UEFA Financial Fair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Require clubs to pay their debts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Require clubs to break-even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Failure to comply may lead to sanction such as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Exclusion from competition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Fines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Reprimand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Break-even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“Football income” must cover “football expenditure”</a:t>
            </a:r>
          </a:p>
          <a:p>
            <a:endParaRPr lang="en-US" dirty="0"/>
          </a:p>
          <a:p>
            <a:r>
              <a:rPr lang="en-US" dirty="0" smtClean="0"/>
              <a:t>Football income - </a:t>
            </a:r>
            <a:r>
              <a:rPr lang="en-US" dirty="0" err="1" smtClean="0"/>
              <a:t>matchday</a:t>
            </a:r>
            <a:r>
              <a:rPr lang="en-US" dirty="0" smtClean="0"/>
              <a:t>, merchandising, sponsorship, TV</a:t>
            </a:r>
          </a:p>
          <a:p>
            <a:endParaRPr lang="en-US" dirty="0"/>
          </a:p>
          <a:p>
            <a:r>
              <a:rPr lang="en-US" dirty="0" smtClean="0"/>
              <a:t>Football expenditure – wages and transfers</a:t>
            </a:r>
          </a:p>
          <a:p>
            <a:endParaRPr lang="en-US" dirty="0"/>
          </a:p>
          <a:p>
            <a:r>
              <a:rPr lang="en-US" dirty="0" smtClean="0"/>
              <a:t>Contributions from “sugar daddies” do not count toward break-even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57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restraining sugar daddies </a:t>
            </a:r>
            <a:r>
              <a:rPr lang="en-US" smtClean="0"/>
              <a:t>a mistake?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really the problem- mostly it is small clubs without sugar daddies that are insolvent</a:t>
            </a:r>
          </a:p>
          <a:p>
            <a:endParaRPr lang="en-US" dirty="0"/>
          </a:p>
          <a:p>
            <a:r>
              <a:rPr lang="en-US" dirty="0" smtClean="0"/>
              <a:t>Sugar daddies have brought money into European football- Manchester City and PSG spending helps to prop up clubs in other countries</a:t>
            </a:r>
          </a:p>
          <a:p>
            <a:endParaRPr lang="en-US" dirty="0"/>
          </a:p>
          <a:p>
            <a:r>
              <a:rPr lang="en-US" dirty="0" smtClean="0"/>
              <a:t>A small number of big clubs dominate Europe – a danger of “ossification” -  only sugar daddies can challenge the big clubs</a:t>
            </a:r>
          </a:p>
          <a:p>
            <a:endParaRPr lang="en-US" dirty="0"/>
          </a:p>
          <a:p>
            <a:r>
              <a:rPr lang="en-US" dirty="0" smtClean="0"/>
              <a:t>Rules will reduce wages for the big clubs without any clear benefit for consumers or players- contravenes European competition law (salary caps in the US are designed to benefit fans as well)</a:t>
            </a:r>
          </a:p>
          <a:p>
            <a:endParaRPr lang="en-US" dirty="0"/>
          </a:p>
          <a:p>
            <a:r>
              <a:rPr lang="en-US" dirty="0" smtClean="0"/>
              <a:t>Too many opportunities for corruption and cheating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6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inequality in income – big clubs are global competitors, small clubs are merely local</a:t>
            </a:r>
          </a:p>
          <a:p>
            <a:endParaRPr lang="en-US" dirty="0"/>
          </a:p>
          <a:p>
            <a:r>
              <a:rPr lang="en-US" dirty="0" smtClean="0"/>
              <a:t>Unequal competition strains the weaker clubs</a:t>
            </a:r>
          </a:p>
          <a:p>
            <a:endParaRPr lang="en-US" dirty="0"/>
          </a:p>
          <a:p>
            <a:r>
              <a:rPr lang="en-US" dirty="0" smtClean="0"/>
              <a:t>Too few opportunities to see big clubs play each other (</a:t>
            </a:r>
            <a:r>
              <a:rPr lang="en-US" dirty="0" err="1" smtClean="0"/>
              <a:t>Barca</a:t>
            </a:r>
            <a:r>
              <a:rPr lang="en-US" dirty="0" smtClean="0"/>
              <a:t> has played Bayern Munich only 4 times in the last decade)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7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the best of 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2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Football is the dominant global sport</a:t>
            </a:r>
          </a:p>
          <a:p>
            <a:endParaRPr lang="en-US" dirty="0"/>
          </a:p>
          <a:p>
            <a:r>
              <a:rPr lang="en-US" dirty="0" smtClean="0"/>
              <a:t>European clubs dominate global football</a:t>
            </a:r>
          </a:p>
          <a:p>
            <a:endParaRPr lang="en-US" dirty="0" smtClean="0"/>
          </a:p>
          <a:p>
            <a:r>
              <a:rPr lang="en-US" dirty="0" smtClean="0"/>
              <a:t>UEFA Champions League final is now the most watched annual sporting event </a:t>
            </a:r>
          </a:p>
          <a:p>
            <a:endParaRPr lang="en-US" dirty="0" smtClean="0"/>
          </a:p>
          <a:p>
            <a:r>
              <a:rPr lang="en-US" dirty="0" smtClean="0"/>
              <a:t>Annual income of European football clubs - €17 billion (Deloitte)</a:t>
            </a:r>
          </a:p>
          <a:p>
            <a:endParaRPr lang="en-US" dirty="0"/>
          </a:p>
          <a:p>
            <a:r>
              <a:rPr lang="en-US" dirty="0" smtClean="0"/>
              <a:t>Revenues rising at 5.6% pa over last five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Abolish promotion and relegation –adopt an American style closed league system</a:t>
            </a:r>
          </a:p>
          <a:p>
            <a:endParaRPr lang="en-US" dirty="0"/>
          </a:p>
          <a:p>
            <a:r>
              <a:rPr lang="en-US" dirty="0" smtClean="0"/>
              <a:t>Redistribute income to ensure more equality between the big and the small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7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the worst of 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€1.7 billion losses declared by top division clubs in UEFA in 2011</a:t>
            </a:r>
          </a:p>
          <a:p>
            <a:endParaRPr lang="en-US" dirty="0"/>
          </a:p>
          <a:p>
            <a:r>
              <a:rPr lang="en-US" dirty="0" smtClean="0"/>
              <a:t>71% of income spent on wages and transfers</a:t>
            </a:r>
          </a:p>
          <a:p>
            <a:endParaRPr lang="en-US" dirty="0"/>
          </a:p>
          <a:p>
            <a:r>
              <a:rPr lang="en-US" dirty="0" smtClean="0"/>
              <a:t>63% of clubs in top divisions declared an operating loss</a:t>
            </a:r>
          </a:p>
          <a:p>
            <a:endParaRPr lang="en-US" dirty="0"/>
          </a:p>
          <a:p>
            <a:r>
              <a:rPr lang="en-US" dirty="0" smtClean="0"/>
              <a:t>55% reported an overall net loss</a:t>
            </a:r>
          </a:p>
          <a:p>
            <a:endParaRPr lang="en-US" dirty="0"/>
          </a:p>
          <a:p>
            <a:r>
              <a:rPr lang="en-US" dirty="0" smtClean="0"/>
              <a:t>38% of clubs reported negative net equity</a:t>
            </a:r>
          </a:p>
          <a:p>
            <a:endParaRPr lang="en-US" dirty="0"/>
          </a:p>
          <a:p>
            <a:r>
              <a:rPr lang="en-US" dirty="0" smtClean="0"/>
              <a:t>16% of clubs’ auditors qualified reports on grounds of “going concern”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football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 for players:</a:t>
            </a:r>
          </a:p>
          <a:p>
            <a:pPr marL="914400" lvl="2" indent="0">
              <a:buNone/>
            </a:pPr>
            <a:r>
              <a:rPr lang="en-US" dirty="0" smtClean="0"/>
              <a:t>Many buyers and sellers</a:t>
            </a:r>
          </a:p>
          <a:p>
            <a:pPr marL="914400" lvl="2" indent="0">
              <a:buNone/>
            </a:pPr>
            <a:r>
              <a:rPr lang="en-US" dirty="0" smtClean="0"/>
              <a:t>Skills easily observable</a:t>
            </a:r>
          </a:p>
          <a:p>
            <a:pPr marL="914400" lvl="2" indent="0">
              <a:buNone/>
            </a:pPr>
            <a:r>
              <a:rPr lang="en-US" dirty="0" smtClean="0"/>
              <a:t>Prices (wages) reflect abilities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The market for fans</a:t>
            </a:r>
          </a:p>
          <a:p>
            <a:pPr marL="914400" lvl="2" indent="0">
              <a:buNone/>
            </a:pPr>
            <a:r>
              <a:rPr lang="en-US" dirty="0" smtClean="0"/>
              <a:t>Conveyor belt theory- </a:t>
            </a:r>
          </a:p>
          <a:p>
            <a:pPr marL="914400" lvl="2" indent="0">
              <a:buNone/>
            </a:pPr>
            <a:r>
              <a:rPr lang="en-US" dirty="0" smtClean="0"/>
              <a:t>Existing fans are loyal teams</a:t>
            </a:r>
          </a:p>
          <a:p>
            <a:pPr marL="914400" lvl="2" indent="0">
              <a:buNone/>
            </a:pPr>
            <a:r>
              <a:rPr lang="en-US" dirty="0" smtClean="0"/>
              <a:t>New fans are more attracted to successful teams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Both the market for players and fans are highly competitive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8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8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3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2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2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874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Financial instability in football: problems and solutions</vt:lpstr>
      <vt:lpstr>It was the best of times…</vt:lpstr>
      <vt:lpstr>it was the worst of times…</vt:lpstr>
      <vt:lpstr>Understanding the football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economic theory of contests</vt:lpstr>
      <vt:lpstr>Contests and football</vt:lpstr>
      <vt:lpstr>Financial instability and survival (I)</vt:lpstr>
      <vt:lpstr>Financial instability and survival (II)</vt:lpstr>
      <vt:lpstr>Why do they survive?</vt:lpstr>
      <vt:lpstr>Debts are not large???</vt:lpstr>
      <vt:lpstr>UEFA Financial Fair Play</vt:lpstr>
      <vt:lpstr>Break-even rule</vt:lpstr>
      <vt:lpstr>Why is restraining sugar daddies a mistake?</vt:lpstr>
      <vt:lpstr>The real problem</vt:lpstr>
      <vt:lpstr>Real solutions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instability in football: problems and solutions</dc:title>
  <dc:creator>stefansz</dc:creator>
  <cp:lastModifiedBy>stefansz</cp:lastModifiedBy>
  <cp:revision>11</cp:revision>
  <dcterms:created xsi:type="dcterms:W3CDTF">2013-06-16T17:42:52Z</dcterms:created>
  <dcterms:modified xsi:type="dcterms:W3CDTF">2013-06-17T01:02:51Z</dcterms:modified>
</cp:coreProperties>
</file>